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5" r:id="rId12"/>
  </p:sldIdLst>
  <p:sldSz cx="12192000" cy="6858000"/>
  <p:notesSz cx="6858000" cy="12192000"/>
  <p:defaultTextStyle>
    <a:defPPr>
      <a:defRPr lang="en-US"/>
    </a:defPPr>
    <a:lvl1pPr marL="0" algn="l" defTabSz="4572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8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7" name="Title 1"/>
          <p:cNvSpPr>
            <a:spLocks noGrp="1"/>
          </p:cNvSpPr>
          <p:nvPr>
            <p:ph type="ctrTitle"/>
          </p:nvPr>
        </p:nvSpPr>
        <p:spPr bwMode="auto"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5923F103-BC34-4FE4-A40E-EDDEECFDA5D0}" type="datetimeFigureOut">
              <a:rPr lang="en-US"/>
              <a:t>12/6/2022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0352539" y="295728"/>
            <a:ext cx="838198" cy="767687"/>
          </a:xfrm>
        </p:spPr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>
          <a:xfrm>
            <a:off x="1154954" y="2603500"/>
            <a:ext cx="8825659" cy="34163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9C9CA7B-DFD4-44B5-8C60-D14B8CD1FB59}" type="datetimeFigureOut">
              <a:rPr lang="en-US"/>
              <a:t>12/6/2022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3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16199999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 extrusionOk="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/>
            <p:nvPr/>
          </p:nvSpPr>
          <p:spPr bwMode="gray">
            <a:xfrm rot="15922489">
              <a:off x="4698352" y="1826078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 bwMode="auto"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F34E6425-0181-43F2-84FC-787E803FD2F8}" type="datetimeFigureOut">
              <a:rPr lang="en-US"/>
              <a:t>12/6/2022</a:t>
            </a:fld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Rectangle 15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BDB8791-F1B0-41E7-B7FD-A781E65C4266}" type="datetimeFigureOut">
              <a:rPr lang="en-US"/>
              <a:t>12/6/2022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8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FDD63B2-E120-4ED8-B27B-C685F510A5FE}" type="datetimeFigureOut">
              <a:rPr lang="en-US"/>
              <a:t>12/6/2022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AA18ACC-A947-437B-A130-35BD54FDF1E9}" type="datetimeFigureOut">
              <a:rPr lang="en-US"/>
              <a:t>12/6/2022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C8D7E02-BCB8-4D50-A234-369438C08659}" type="datetimeFigureOut">
              <a:rPr lang="en-US"/>
              <a:t>12/6/2022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Rectangle 6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3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8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9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20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1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15922489">
              <a:off x="3140485" y="1826078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/>
            <p:nvPr/>
          </p:nvSpPr>
          <p:spPr bwMode="gray">
            <a:xfrm rot="16199999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 extrusionOk="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 bwMode="auto"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 bwMode="auto"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8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8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E86A4C-8E40-4F87-A4F0-01A0687C5742}" type="datetimeFigureOut">
              <a:rPr lang="en-US"/>
              <a:t>12/6/2022</a:t>
            </a:fld>
            <a:endParaRPr lang="en-US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Rectangle 15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3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15922489">
              <a:off x="4203594" y="1826078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/>
            <p:nvPr/>
          </p:nvSpPr>
          <p:spPr bwMode="gray">
            <a:xfrm rot="16199999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 extrusionOk="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 bwMode="auto"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6" name="Picture Placeholder 2"/>
          <p:cNvSpPr>
            <a:spLocks noGrp="1" noChangeAspect="1"/>
          </p:cNvSpPr>
          <p:nvPr>
            <p:ph type="pic" idx="1"/>
          </p:nvPr>
        </p:nvSpPr>
        <p:spPr bwMode="auto"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8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5E72C73-2D91-4E12-BA25-F0AA0C03599B}" type="datetimeFigureOut">
              <a:rPr lang="en-US"/>
              <a:t>12/6/2022</a:t>
            </a:fld>
            <a:endParaRPr lang="en-US"/>
          </a:p>
        </p:txBody>
      </p:sp>
      <p:sp>
        <p:nvSpPr>
          <p:cNvPr id="19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Rectangle 15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анорамная фотография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2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0371525">
              <a:off x="263767" y="4438254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 extrusionOk="0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4" name="Title 1"/>
          <p:cNvSpPr>
            <a:spLocks noGrp="1"/>
          </p:cNvSpPr>
          <p:nvPr>
            <p:ph type="title"/>
          </p:nvPr>
        </p:nvSpPr>
        <p:spPr bwMode="auto"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5" name="Picture Placeholder 2"/>
          <p:cNvSpPr>
            <a:spLocks noGrp="1" noChangeAspect="1"/>
          </p:cNvSpPr>
          <p:nvPr>
            <p:ph type="pic" idx="1"/>
          </p:nvPr>
        </p:nvSpPr>
        <p:spPr bwMode="auto"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154954" y="5536664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23A1CC3-2375-41D4-9E03-427CAF2A4C1A}" type="datetimeFigureOut">
              <a:rPr lang="en-US"/>
              <a:t>12/6/2022</a:t>
            </a:fld>
            <a:endParaRPr lang="en-US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Rectangle 15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Заголовок и подпись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3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5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7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8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8490951" y="2714874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 extrusionOk="0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4" name="Title 1"/>
          <p:cNvSpPr>
            <a:spLocks noGrp="1"/>
          </p:cNvSpPr>
          <p:nvPr>
            <p:ph type="title"/>
          </p:nvPr>
        </p:nvSpPr>
        <p:spPr bwMode="auto"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FF16868-8199-4C2C-A5B1-63AEE139F88E}" type="datetimeFigureOut">
              <a:rPr lang="en-US"/>
              <a:t>12/6/2022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" name="Rectangle 12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Цитата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6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9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21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22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23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4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8490951" y="4185117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 extrusionOk="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4" name="TextBox 15"/>
          <p:cNvSpPr>
            <a:spLocks/>
          </p:cNvSpPr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  <a:endParaRPr/>
          </a:p>
        </p:txBody>
      </p:sp>
      <p:sp>
        <p:nvSpPr>
          <p:cNvPr id="15" name="TextBox 12"/>
          <p:cNvSpPr>
            <a:spLocks/>
          </p:cNvSpPr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  <a:endParaRPr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 bwMode="auto"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cap="sm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AD9FF7F-6988-44CC-821B-644E70CD2F73}" type="datetimeFigureOut">
              <a:rPr lang="en-US"/>
              <a:t>12/6/2022</a:t>
            </a:fld>
            <a:endParaRPr lang="en-US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1" name="Rectangle 18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Карточка имени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6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7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8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8490951" y="4193583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 extrusionOk="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4" name="Title 1"/>
          <p:cNvSpPr>
            <a:spLocks noGrp="1"/>
          </p:cNvSpPr>
          <p:nvPr>
            <p:ph type="title"/>
          </p:nvPr>
        </p:nvSpPr>
        <p:spPr bwMode="auto"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C12C299-16B2-4475-990D-751901EACC14}" type="datetimeFigureOut">
              <a:rPr lang="en-US"/>
              <a:t>12/6/2022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" name="Rectangle 13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ри колонки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15"/>
          </p:nvPr>
        </p:nvSpPr>
        <p:spPr bwMode="auto"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6"/>
          </p:nvPr>
        </p:nvSpPr>
        <p:spPr bwMode="auto"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 bwMode="auto"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7"/>
          </p:nvPr>
        </p:nvSpPr>
        <p:spPr bwMode="auto"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cxnSp>
        <p:nvCxnSpPr>
          <p:cNvPr id="11" name="Straight Connector 16"/>
          <p:cNvCxnSpPr>
            <a:cxnSpLocks/>
          </p:cNvCxnSpPr>
          <p:nvPr/>
        </p:nvCxnSpPr>
        <p:spPr bwMode="auto"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7"/>
          <p:cNvCxnSpPr>
            <a:cxnSpLocks/>
          </p:cNvCxnSpPr>
          <p:nvPr/>
        </p:nvCxnSpPr>
        <p:spPr bwMode="auto"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FE86839-B9D8-4651-8783-F325ECE74E65}" type="datetimeFigureOut">
              <a:rPr lang="en-US"/>
              <a:t>12/6/2022</a:t>
            </a:fld>
            <a:endParaRPr lang="en-US"/>
          </a:p>
        </p:txBody>
      </p:sp>
      <p:sp>
        <p:nvSpPr>
          <p:cNvPr id="14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Столбец с тремя рисунками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5"/>
          </p:nvPr>
        </p:nvSpPr>
        <p:spPr bwMode="auto"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18"/>
          </p:nvPr>
        </p:nvSpPr>
        <p:spPr bwMode="auto">
          <a:xfrm>
            <a:off x="1154954" y="5109106"/>
            <a:ext cx="3050438" cy="91795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9" name="Picture Placeholder 2"/>
          <p:cNvSpPr>
            <a:spLocks noGrp="1" noChangeAspect="1"/>
          </p:cNvSpPr>
          <p:nvPr>
            <p:ph type="pic" idx="21"/>
          </p:nvPr>
        </p:nvSpPr>
        <p:spPr bwMode="auto"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9"/>
          </p:nvPr>
        </p:nvSpPr>
        <p:spPr bwMode="auto">
          <a:xfrm>
            <a:off x="4570172" y="5109105"/>
            <a:ext cx="3050438" cy="91795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 bwMode="auto"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2" name="Picture Placeholder 2"/>
          <p:cNvSpPr>
            <a:spLocks noGrp="1" noChangeAspect="1"/>
          </p:cNvSpPr>
          <p:nvPr>
            <p:ph type="pic" idx="22"/>
          </p:nvPr>
        </p:nvSpPr>
        <p:spPr bwMode="auto"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0"/>
          </p:nvPr>
        </p:nvSpPr>
        <p:spPr bwMode="auto">
          <a:xfrm>
            <a:off x="7982775" y="5109104"/>
            <a:ext cx="3051096" cy="91795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cxnSp>
        <p:nvCxnSpPr>
          <p:cNvPr id="14" name="Straight Connector 42"/>
          <p:cNvCxnSpPr>
            <a:cxnSpLocks/>
          </p:cNvCxnSpPr>
          <p:nvPr/>
        </p:nvCxnSpPr>
        <p:spPr bwMode="auto"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43"/>
          <p:cNvCxnSpPr>
            <a:cxnSpLocks/>
          </p:cNvCxnSpPr>
          <p:nvPr/>
        </p:nvCxnSpPr>
        <p:spPr bwMode="auto"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FD484F64-32F6-45C5-931F-ADC1662401D0}" type="datetimeFigureOut">
              <a:rPr lang="en-US"/>
              <a:t>12/6/2022</a:t>
            </a:fld>
            <a:endParaRPr lang="en-US"/>
          </a:p>
        </p:txBody>
      </p:sp>
      <p:sp>
        <p:nvSpPr>
          <p:cNvPr id="17" name="Footer Placeholder 7"/>
          <p:cNvSpPr>
            <a:spLocks noGrp="1"/>
          </p:cNvSpPr>
          <p:nvPr>
            <p:ph type="ftr" sz="quarter" idx="11"/>
          </p:nvPr>
        </p:nvSpPr>
        <p:spPr bwMode="auto">
          <a:xfrm>
            <a:off x="561111" y="6391838"/>
            <a:ext cx="3644282" cy="304801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1154954" y="973668"/>
            <a:ext cx="8825659" cy="706964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10695439" y="6391838"/>
            <a:ext cx="990599" cy="304799"/>
          </a:xfrm>
        </p:spPr>
        <p:txBody>
          <a:bodyPr/>
          <a:lstStyle/>
          <a:p>
            <a:pPr>
              <a:defRPr/>
            </a:pPr>
            <a:fld id="{53086D93-FCAC-47E0-A2EE-787E62CA814C}" type="datetimeFigureOut">
              <a:rPr lang="en-US"/>
              <a:t>12/6/2022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1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 extrusionOk="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5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6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154954" y="1278467"/>
            <a:ext cx="6256025" cy="474859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10653104" y="6391838"/>
            <a:ext cx="992135" cy="304799"/>
          </a:xfrm>
        </p:spPr>
        <p:txBody>
          <a:bodyPr/>
          <a:lstStyle/>
          <a:p>
            <a:pPr>
              <a:defRPr/>
            </a:pPr>
            <a:fld id="{CDA879A6-0FD0-4734-A311-86BFCA472E6E}" type="datetimeFigureOut">
              <a:rPr lang="en-US"/>
              <a:t>12/6/2022</a:t>
            </a:fld>
            <a:endParaRPr lang="en-US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Rectangle 13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6"/>
            <p:cNvSpPr/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2"/>
            <p:cNvSpPr/>
            <p:nvPr/>
          </p:nvSpPr>
          <p:spPr bwMode="auto">
            <a:xfrm>
              <a:off x="0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1000"/>
                  </a:schemeClr>
                </a:gs>
                <a:gs pos="36000">
                  <a:schemeClr val="accent5">
                    <a:alpha val="10000"/>
                  </a:schemeClr>
                </a:gs>
                <a:gs pos="75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 bwMode="auto">
            <a:xfrm>
              <a:off x="0" y="2895600"/>
              <a:ext cx="2362199" cy="2362199"/>
            </a:xfrm>
            <a:prstGeom prst="ellipse">
              <a:avLst/>
            </a:prstGeom>
            <a:gradFill>
              <a:gsLst>
                <a:gs pos="0">
                  <a:schemeClr val="accent5">
                    <a:alpha val="8000"/>
                  </a:schemeClr>
                </a:gs>
                <a:gs pos="3600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 bwMode="auto">
            <a:xfrm>
              <a:off x="8609012" y="5867399"/>
              <a:ext cx="990600" cy="9906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66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 bwMode="auto">
            <a:xfrm>
              <a:off x="860901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chemeClr val="accent5">
                    <a:alpha val="7000"/>
                  </a:schemeClr>
                </a:gs>
                <a:gs pos="36000">
                  <a:schemeClr val="accent5">
                    <a:alpha val="6000"/>
                  </a:schemeClr>
                </a:gs>
                <a:gs pos="69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 bwMode="auto">
            <a:xfrm>
              <a:off x="7999412" y="8464"/>
              <a:ext cx="1600200" cy="1600200"/>
            </a:xfrm>
            <a:prstGeom prst="ellipse">
              <a:avLst/>
            </a:prstGeom>
            <a:gradFill>
              <a:gsLst>
                <a:gs pos="0">
                  <a:schemeClr val="accent5">
                    <a:alpha val="14000"/>
                  </a:schemeClr>
                </a:gs>
                <a:gs pos="36000">
                  <a:schemeClr val="accent5">
                    <a:alpha val="7000"/>
                  </a:schemeClr>
                </a:gs>
                <a:gs pos="73000">
                  <a:schemeClr val="accent5">
                    <a:alpha val="0"/>
                  </a:schemeClr>
                </a:gs>
              </a:gsLst>
              <a:path path="circle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21010068">
              <a:off x="8490951" y="1797517"/>
              <a:ext cx="3299406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 extrusionOk="0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 extrusionOk="0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4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2BE451C3-0FF4-47C4-B829-773ADF60F88C}" type="datetimeFigureOut">
              <a:rPr lang="en-US"/>
              <a:t>12/6/2022</a:t>
            </a:fld>
            <a:endParaRPr lang="en-US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Rectangle 20"/>
          <p:cNvSpPr/>
          <p:nvPr/>
        </p:nvSpPr>
        <p:spPr bwMode="auto"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39" y="295728"/>
            <a:ext cx="83819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lvl1pPr algn="l" defTabSz="457200">
        <a:spcBef>
          <a:spcPts val="0"/>
        </a:spcBef>
        <a:buNone/>
        <a:defRPr sz="3600" b="0" i="0">
          <a:solidFill>
            <a:schemeClr val="bg2"/>
          </a:soli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342900" indent="-3429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8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6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4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2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2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2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2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2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/>
        <a:buChar char=""/>
        <a:defRPr sz="1200" b="0" i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ublish2020.scienceforum.ru/ru/article/view?id=269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43102" y="1894154"/>
            <a:ext cx="9168143" cy="3535986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154954" y="1894154"/>
            <a:ext cx="9236933" cy="2883227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>
              <a:defRPr/>
            </a:pP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sz="36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Сенсорные</a:t>
            </a: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6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6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6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инвалидов</a:t>
            </a: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6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по</a:t>
            </a: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36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зрению</a:t>
            </a:r>
            <a:r>
              <a:rPr sz="36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sz="3600" dirty="0">
              <a:solidFill>
                <a:schemeClr val="bg1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6" name="Подзаголовок 9"/>
          <p:cNvSpPr>
            <a:spLocks noGrp="1"/>
          </p:cNvSpPr>
          <p:nvPr>
            <p:ph type="subTitle" idx="1"/>
          </p:nvPr>
        </p:nvSpPr>
        <p:spPr bwMode="auto">
          <a:xfrm>
            <a:off x="1154955" y="5981252"/>
            <a:ext cx="10205120" cy="37651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1200">
                <a:solidFill>
                  <a:schemeClr val="accent6">
                    <a:lumMod val="40000"/>
                    <a:lumOff val="60000"/>
                  </a:schemeClr>
                </a:solidFill>
              </a:rPr>
              <a:t>Государственное бюджетное учреждение «Республиканская специальная библиотека для слепых»</a:t>
            </a:r>
          </a:p>
        </p:txBody>
      </p:sp>
      <p:pic>
        <p:nvPicPr>
          <p:cNvPr id="7" name="Рисунок 11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0211244" y="656217"/>
            <a:ext cx="1252207" cy="1237937"/>
          </a:xfrm>
          <a:prstGeom prst="rect">
            <a:avLst/>
          </a:prstGeom>
          <a:effectLst>
            <a:glow rad="101600">
              <a:srgbClr val="0070C0">
                <a:alpha val="60000"/>
              </a:srgbClr>
            </a:glow>
          </a:effectLst>
        </p:spPr>
      </p:pic>
      <p:sp>
        <p:nvSpPr>
          <p:cNvPr id="8" name="Прямоугольник 14"/>
          <p:cNvSpPr/>
          <p:nvPr/>
        </p:nvSpPr>
        <p:spPr bwMode="auto">
          <a:xfrm>
            <a:off x="360381" y="656217"/>
            <a:ext cx="102627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>
                <a:solidFill>
                  <a:schemeClr val="accent6">
                    <a:lumMod val="40000"/>
                    <a:lumOff val="60000"/>
                  </a:schemeClr>
                </a:solidFill>
              </a:rPr>
              <a:t>Грант Главы Республики Дагестан в области культуры и искусства</a:t>
            </a:r>
            <a:br>
              <a:rPr lang="ru-RU" sz="160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en-US" sz="160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1600">
                <a:solidFill>
                  <a:schemeClr val="accent6">
                    <a:lumMod val="40000"/>
                    <a:lumOff val="60000"/>
                  </a:schemeClr>
                </a:solidFill>
              </a:rPr>
              <a:t>«Игровые формы досуга в социокультурной реабилитации людей с нарушением зрения»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58825F-9098-491A-9ABB-B0D2EB288726}"/>
              </a:ext>
            </a:extLst>
          </p:cNvPr>
          <p:cNvSpPr txBox="1"/>
          <p:nvPr/>
        </p:nvSpPr>
        <p:spPr>
          <a:xfrm>
            <a:off x="1014501" y="5301208"/>
            <a:ext cx="96086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Составитель</a:t>
            </a:r>
            <a:r>
              <a:rPr lang="ru-RU" sz="18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: Рагимова </a:t>
            </a:r>
            <a:r>
              <a:rPr lang="ru-RU" sz="18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Беневша</a:t>
            </a:r>
            <a:r>
              <a:rPr lang="ru-RU" sz="18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800" b="1" i="0" u="none" dirty="0" err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Айнудиновна</a:t>
            </a:r>
            <a:r>
              <a:rPr lang="ru-RU" sz="1800" b="1" i="0" u="none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, ведущий библиограф отдела комплектования и каталогизации 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7257" t="26887" r="3947" b="24667"/>
          <a:stretch/>
        </p:blipFill>
        <p:spPr bwMode="auto">
          <a:xfrm>
            <a:off x="0" y="0"/>
            <a:ext cx="12279768" cy="6858000"/>
          </a:xfrm>
          <a:prstGeom prst="rect">
            <a:avLst/>
          </a:prstGeom>
        </p:spPr>
      </p:pic>
      <p:sp>
        <p:nvSpPr>
          <p:cNvPr id="5" name=" 4"/>
          <p:cNvSpPr/>
          <p:nvPr/>
        </p:nvSpPr>
        <p:spPr bwMode="auto">
          <a:xfrm>
            <a:off x="380096" y="404663"/>
            <a:ext cx="11188511" cy="4801719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defRPr/>
            </a:pPr>
            <a:r>
              <a:rPr lang="ru-RU"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Сенсорные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—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в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которых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новые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чувственные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ощущения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происходит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мира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Эти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ощущения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разнообразны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endParaRPr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•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зрительные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яркие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цвета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перетекание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друг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друга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смешивание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);</a:t>
            </a:r>
          </a:p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•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слуховые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разнообразные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звуки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шуршанье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опавших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листьев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звучание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музыкальных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инструментов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т.д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умение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различать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);</a:t>
            </a:r>
          </a:p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•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тактильные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посредством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прикосновений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ощупывания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разных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фактуре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материалов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мягкое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махровое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полотенце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гладкая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поверхность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стекла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величине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предметов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—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большой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мяч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крохотные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бусинки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шарики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кубики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также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соприкосновения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объятия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другим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человеком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);</a:t>
            </a:r>
          </a:p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•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двигательные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ощущения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движений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тела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пространстве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ритма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движений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ходьба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бег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танцы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);</a:t>
            </a:r>
          </a:p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•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обонятельные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разнообразные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запахи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умение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различать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— 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аромат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еды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</a:t>
            </a: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маминых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духов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запах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деревянного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пола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стальной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перекладины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);</a:t>
            </a:r>
          </a:p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•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вкусовые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вкус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умение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различать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продукты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питания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блюда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5888" t="29532" r="6033" b="22688"/>
          <a:stretch/>
        </p:blipFill>
        <p:spPr bwMode="auto">
          <a:xfrm>
            <a:off x="0" y="-75866"/>
            <a:ext cx="12502270" cy="698862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 bwMode="auto">
          <a:xfrm>
            <a:off x="333858" y="1997475"/>
            <a:ext cx="1997475" cy="314417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l">
              <a:defRPr/>
            </a:pPr>
            <a:endParaRPr sz="1200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3690727" y="2210169"/>
            <a:ext cx="914399" cy="36579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endParaRPr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3478033" y="-75866"/>
            <a:ext cx="5751990" cy="256035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ctr"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Виды восприятия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047330" y="629519"/>
            <a:ext cx="6233574" cy="3892889"/>
          </a:xfrm>
          <a:prstGeom prst="ellipse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5888" t="29532" r="6033" b="22688"/>
          <a:stretch/>
        </p:blipFill>
        <p:spPr bwMode="auto">
          <a:xfrm>
            <a:off x="0" y="-130629"/>
            <a:ext cx="12502271" cy="6988629"/>
          </a:xfrm>
          <a:prstGeom prst="rect">
            <a:avLst/>
          </a:prstGeom>
        </p:spPr>
      </p:pic>
      <p:sp>
        <p:nvSpPr>
          <p:cNvPr id="5" name=" 4"/>
          <p:cNvSpPr/>
          <p:nvPr/>
        </p:nvSpPr>
        <p:spPr bwMode="auto">
          <a:xfrm>
            <a:off x="130412" y="101723"/>
            <a:ext cx="6972669" cy="448555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defRPr/>
            </a:pP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нормального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восприятия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мира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необходимо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взаимодействие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всех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видов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мироощущения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патологиях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зрительное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восприятие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либо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ослаблено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либо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полностью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редуцировано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утверждениям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психологов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зрительный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анализатор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происходит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восприятие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70%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информации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Нарушение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зрительной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системы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наносит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огромный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ущерб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формированию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психических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процессов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двигательной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сферы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endParaRPr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Целесообразным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в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такой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ситуации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является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отработка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остальных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органов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чувств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компенсации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отсутствия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или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недостатка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зрительной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информации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endParaRPr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детей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имеющих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нарушения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существуют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направленные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слухового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тактильного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восприятия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остальные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формы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мироощущения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познаются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комбинируются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через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данные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7574706" y="260648"/>
            <a:ext cx="2580071" cy="17200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519221" y="2131935"/>
            <a:ext cx="2691043" cy="22403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5888" t="29532" r="6033" b="22688"/>
          <a:stretch/>
        </p:blipFill>
        <p:spPr bwMode="auto">
          <a:xfrm>
            <a:off x="0" y="-130628"/>
            <a:ext cx="12502270" cy="6988628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 bwMode="auto">
          <a:xfrm>
            <a:off x="467948" y="314417"/>
            <a:ext cx="2214793" cy="1868009"/>
          </a:xfrm>
          <a:prstGeom prst="ellipse">
            <a:avLst/>
          </a:prstGeom>
          <a:solidFill>
            <a:schemeClr val="bg1"/>
          </a:solidFill>
          <a:ln w="19050" cap="rnd" cmpd="sng" algn="ctr">
            <a:solidFill>
              <a:schemeClr val="tx1">
                <a:lumMod val="50196"/>
                <a:lumOff val="49804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Прямоугольник 5"/>
          <p:cNvSpPr/>
          <p:nvPr/>
        </p:nvSpPr>
        <p:spPr bwMode="auto">
          <a:xfrm>
            <a:off x="680643" y="591844"/>
            <a:ext cx="1664562" cy="1368640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ctr">
              <a:defRPr/>
            </a:pP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обучающие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детей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приемам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классификации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сходным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отличительным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признакам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sz="14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373161" y="2425056"/>
            <a:ext cx="2180115" cy="1967540"/>
          </a:xfrm>
          <a:prstGeom prst="ellipse">
            <a:avLst/>
          </a:prstGeom>
          <a:solidFill>
            <a:schemeClr val="bg1"/>
          </a:solidFill>
          <a:ln w="19050" cap="rnd" cmpd="sng" algn="ctr">
            <a:solidFill>
              <a:schemeClr val="tx1">
                <a:lumMod val="50196"/>
                <a:lumOff val="49804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8" name=" 7"/>
          <p:cNvSpPr/>
          <p:nvPr/>
        </p:nvSpPr>
        <p:spPr bwMode="auto">
          <a:xfrm>
            <a:off x="2793713" y="665825"/>
            <a:ext cx="5428325" cy="60109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ru-RU" sz="1800" b="1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 </a:t>
            </a:r>
            <a:r>
              <a:rPr sz="1800" b="1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дидактическим играм для сенсорного развития детей относятся:</a:t>
            </a:r>
            <a:endParaRPr sz="1400" b="0" i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Овал 8"/>
          <p:cNvSpPr/>
          <p:nvPr/>
        </p:nvSpPr>
        <p:spPr bwMode="auto">
          <a:xfrm>
            <a:off x="3024902" y="2506092"/>
            <a:ext cx="2237912" cy="1868009"/>
          </a:xfrm>
          <a:prstGeom prst="ellipse">
            <a:avLst/>
          </a:prstGeom>
          <a:solidFill>
            <a:schemeClr val="bg1"/>
          </a:solidFill>
          <a:ln w="19050" cap="rnd" cmpd="sng" algn="ctr">
            <a:solidFill>
              <a:schemeClr val="tx1">
                <a:lumMod val="50196"/>
                <a:lumOff val="49804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Овал 9"/>
          <p:cNvSpPr/>
          <p:nvPr/>
        </p:nvSpPr>
        <p:spPr bwMode="auto">
          <a:xfrm>
            <a:off x="5734441" y="2506092"/>
            <a:ext cx="2210169" cy="1877257"/>
          </a:xfrm>
          <a:prstGeom prst="ellipse">
            <a:avLst/>
          </a:prstGeom>
          <a:solidFill>
            <a:schemeClr val="bg1"/>
          </a:solidFill>
          <a:ln w="19050" cap="rnd" cmpd="sng" algn="ctr">
            <a:solidFill>
              <a:schemeClr val="tx1">
                <a:lumMod val="50196"/>
                <a:lumOff val="49804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1" name="Овал 10"/>
          <p:cNvSpPr/>
          <p:nvPr/>
        </p:nvSpPr>
        <p:spPr bwMode="auto">
          <a:xfrm>
            <a:off x="8323761" y="379150"/>
            <a:ext cx="2302645" cy="2062208"/>
          </a:xfrm>
          <a:prstGeom prst="ellipse">
            <a:avLst/>
          </a:prstGeom>
          <a:solidFill>
            <a:schemeClr val="bg1"/>
          </a:solidFill>
          <a:ln w="19050" cap="rnd" cmpd="sng" algn="ctr">
            <a:solidFill>
              <a:schemeClr val="tx1">
                <a:lumMod val="50196"/>
                <a:lumOff val="49804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Овал 11"/>
          <p:cNvSpPr/>
          <p:nvPr/>
        </p:nvSpPr>
        <p:spPr bwMode="auto">
          <a:xfrm rot="16199969">
            <a:off x="8585553" y="2342495"/>
            <a:ext cx="2001003" cy="2358131"/>
          </a:xfrm>
          <a:prstGeom prst="ellipse">
            <a:avLst/>
          </a:prstGeom>
          <a:solidFill>
            <a:schemeClr val="bg1"/>
          </a:solidFill>
          <a:ln w="19050" cap="rnd" cmpd="sng" algn="ctr">
            <a:solidFill>
              <a:schemeClr val="tx1">
                <a:lumMod val="50196"/>
                <a:lumOff val="49804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угольник 12"/>
          <p:cNvSpPr/>
          <p:nvPr/>
        </p:nvSpPr>
        <p:spPr bwMode="auto">
          <a:xfrm>
            <a:off x="1443567" y="3097936"/>
            <a:ext cx="914400" cy="365795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endParaRPr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435582" y="2728033"/>
            <a:ext cx="2154684" cy="115594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ctr">
              <a:defRPr/>
            </a:pP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уточняющие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конкретизирующие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знания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детей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предметном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мире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основе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сенсорных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1400" b="0" i="0" u="none" strike="noStrike" cap="none" spc="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ориентировок</a:t>
            </a:r>
            <a:r>
              <a:rPr lang="en-US" sz="1400" b="0" i="0" u="none" strike="noStrike" cap="none" spc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dirty="0"/>
          </a:p>
        </p:txBody>
      </p:sp>
      <p:sp>
        <p:nvSpPr>
          <p:cNvPr id="15" name="Прямоугольник 14"/>
          <p:cNvSpPr/>
          <p:nvPr/>
        </p:nvSpPr>
        <p:spPr bwMode="auto">
          <a:xfrm>
            <a:off x="3139598" y="2728033"/>
            <a:ext cx="2008521" cy="1010018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noAutofit/>
          </a:bodyPr>
          <a:lstStyle/>
          <a:p>
            <a:pPr algn="ctr">
              <a:defRPr/>
            </a:pPr>
            <a:r>
              <a:rPr lang="ru-RU" sz="1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sz="1400" b="0" i="0" u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гры, формирующие обследовательские, сенсорно-перцептивные действия, позволяющие узнавать и называть объект;</a:t>
            </a:r>
            <a:endParaRPr sz="1400"/>
          </a:p>
        </p:txBody>
      </p:sp>
      <p:sp>
        <p:nvSpPr>
          <p:cNvPr id="16" name=" 15"/>
          <p:cNvSpPr/>
          <p:nvPr/>
        </p:nvSpPr>
        <p:spPr bwMode="auto">
          <a:xfrm>
            <a:off x="5974878" y="2802014"/>
            <a:ext cx="2034465" cy="1007985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обучающие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детей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пространственной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ориентировке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основе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различных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сенсорных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4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анализаторов</a:t>
            </a:r>
            <a:r>
              <a:rPr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</a:p>
        </p:txBody>
      </p:sp>
      <p:sp>
        <p:nvSpPr>
          <p:cNvPr id="17" name=" 16"/>
          <p:cNvSpPr/>
          <p:nvPr/>
        </p:nvSpPr>
        <p:spPr bwMode="auto">
          <a:xfrm>
            <a:off x="8684417" y="2728033"/>
            <a:ext cx="1868009" cy="1535096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обучающие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детей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использованию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сенсорных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функций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выполнении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навыков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самообслуживания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(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умывание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причесывание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одевание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уход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одеждой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);</a:t>
            </a:r>
          </a:p>
        </p:txBody>
      </p:sp>
      <p:sp>
        <p:nvSpPr>
          <p:cNvPr id="18" name=" 17"/>
          <p:cNvSpPr/>
          <p:nvPr/>
        </p:nvSpPr>
        <p:spPr bwMode="auto">
          <a:xfrm>
            <a:off x="8684417" y="545077"/>
            <a:ext cx="1877257" cy="159058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defRPr/>
            </a:pP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обучающие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способам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общения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включением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различных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органов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чувств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мимики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жестов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интонации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.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Цель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работы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–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организация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игротеки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сенсорному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развитию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детей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 </a:t>
            </a:r>
          </a:p>
          <a:p>
            <a:pPr>
              <a:defRPr/>
            </a:pP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нарушением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2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зрения</a:t>
            </a:r>
            <a:r>
              <a:rPr sz="12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sp>
        <p:nvSpPr>
          <p:cNvPr id="19" name="Стрелка вниз 18"/>
          <p:cNvSpPr/>
          <p:nvPr/>
        </p:nvSpPr>
        <p:spPr bwMode="auto">
          <a:xfrm rot="1624300">
            <a:off x="4627956" y="1418559"/>
            <a:ext cx="86758" cy="96174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Стрелка вниз 19"/>
          <p:cNvSpPr/>
          <p:nvPr/>
        </p:nvSpPr>
        <p:spPr bwMode="auto">
          <a:xfrm rot="20317977">
            <a:off x="6313372" y="1432347"/>
            <a:ext cx="99415" cy="9623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21" name="Стрелка вниз 20"/>
          <p:cNvSpPr/>
          <p:nvPr/>
        </p:nvSpPr>
        <p:spPr bwMode="auto">
          <a:xfrm rot="4981054">
            <a:off x="3213314" y="814525"/>
            <a:ext cx="99224" cy="10851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Стрелка вниз 21"/>
          <p:cNvSpPr/>
          <p:nvPr/>
        </p:nvSpPr>
        <p:spPr bwMode="auto">
          <a:xfrm rot="18878283" flipH="1">
            <a:off x="7251878" y="1206380"/>
            <a:ext cx="99596" cy="148261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23" name="Стрелка вниз 22"/>
          <p:cNvSpPr/>
          <p:nvPr/>
        </p:nvSpPr>
        <p:spPr bwMode="auto">
          <a:xfrm rot="16778438">
            <a:off x="7438521" y="966433"/>
            <a:ext cx="86758" cy="961746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Стрелка вниз 23"/>
          <p:cNvSpPr/>
          <p:nvPr/>
        </p:nvSpPr>
        <p:spPr bwMode="auto">
          <a:xfrm rot="3138387">
            <a:off x="3332971" y="1138666"/>
            <a:ext cx="106102" cy="166435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5888" t="29532" r="6033" b="22688"/>
          <a:stretch/>
        </p:blipFill>
        <p:spPr bwMode="auto">
          <a:xfrm>
            <a:off x="0" y="-130628"/>
            <a:ext cx="12502270" cy="6988628"/>
          </a:xfrm>
          <a:prstGeom prst="rect">
            <a:avLst/>
          </a:prstGeom>
        </p:spPr>
      </p:pic>
      <p:sp>
        <p:nvSpPr>
          <p:cNvPr id="5" name=" 4"/>
          <p:cNvSpPr/>
          <p:nvPr/>
        </p:nvSpPr>
        <p:spPr bwMode="auto">
          <a:xfrm>
            <a:off x="500315" y="101723"/>
            <a:ext cx="8043957" cy="2459854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Задачи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упражнении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̆,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направленных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развитие</a:t>
            </a:r>
            <a:endParaRPr lang="ru-RU" sz="1800" b="1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слухового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анализатора</a:t>
            </a:r>
            <a:r>
              <a:rPr lang="ru-RU"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–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открыть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ребенка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особый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мир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звуков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сделать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значимыми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привлекательными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говорящими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чем-то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важном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endParaRPr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Соответствующие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упражнения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направлены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</a:t>
            </a:r>
          </a:p>
          <a:p>
            <a:pPr algn="just">
              <a:defRPr/>
            </a:pP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отгадывание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источника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звука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</a:t>
            </a:r>
          </a:p>
          <a:p>
            <a:pPr algn="just">
              <a:defRPr/>
            </a:pP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улавливание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особенностеи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̆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знакомых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звуков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передачу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характера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помощью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движении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̆,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звукоподражании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̆,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слов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endParaRPr lang="ru-RU" sz="1400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r>
              <a:rPr lang="ru-RU" sz="14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</a:t>
            </a:r>
            <a:r>
              <a:rPr sz="1600" b="1" i="1" u="none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Игра</a:t>
            </a:r>
            <a:r>
              <a:rPr sz="1600" b="1" i="1" u="none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«</a:t>
            </a:r>
            <a:r>
              <a:rPr sz="1600" b="1" i="1" u="none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Кто</a:t>
            </a:r>
            <a:r>
              <a:rPr sz="1600" b="1" i="1" u="none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 u="none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что</a:t>
            </a:r>
            <a:r>
              <a:rPr sz="1600" b="1" i="1" u="none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600" b="1" i="1" u="none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услышит</a:t>
            </a:r>
            <a:r>
              <a:rPr sz="1600" b="1" i="1" u="none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?»</a:t>
            </a:r>
            <a:endParaRPr lang="ru-RU" sz="1600" b="1" i="1" dirty="0">
              <a:solidFill>
                <a:srgbClr val="0070C0"/>
              </a:solidFill>
              <a:latin typeface="Times New Roman"/>
              <a:ea typeface="Times New Roman"/>
              <a:cs typeface="Times New Roman"/>
            </a:endParaRPr>
          </a:p>
          <a:p>
            <a:pPr algn="ctr">
              <a:defRPr/>
            </a:pP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Понадобится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набор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закрытых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емкостей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с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водои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̆,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камешками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горохом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косточками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0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т.д</a:t>
            </a:r>
            <a:r>
              <a:rPr sz="1800" b="0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endParaRPr sz="1800" b="0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>
              <a:defRPr/>
            </a:pP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1.2.Игры и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упражнения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предназначенные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неречевого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слуха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sp>
        <p:nvSpPr>
          <p:cNvPr id="6" name=" 5"/>
          <p:cNvSpPr/>
          <p:nvPr/>
        </p:nvSpPr>
        <p:spPr bwMode="auto">
          <a:xfrm>
            <a:off x="500315" y="3449344"/>
            <a:ext cx="8295071" cy="123672"/>
          </a:xfrm>
        </p:spPr>
        <p:txBody>
          <a:bodyPr rot="0" spcFirstLastPara="0" vertOverflow="overflow" horzOverflow="clip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>
              <a:defRPr/>
            </a:pPr>
            <a:endParaRPr lang="ru-RU" b="1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l">
              <a:defRPr/>
            </a:pPr>
            <a:endParaRPr lang="ru-RU" sz="1800" b="1" i="0" u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l">
              <a:defRPr/>
            </a:pP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Игры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и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упражнения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предназначенные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для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целенаправленного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слухового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sz="1800" b="1" i="0" u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восприятия</a:t>
            </a:r>
            <a:r>
              <a:rPr sz="1800" b="1" i="0" u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V="1">
            <a:off x="8148671" y="0"/>
            <a:ext cx="2374600" cy="190592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8546" y="2276872"/>
            <a:ext cx="2957644" cy="19936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5888" t="29532" r="6033" b="22688"/>
          <a:stretch/>
        </p:blipFill>
        <p:spPr bwMode="auto">
          <a:xfrm>
            <a:off x="0" y="-130628"/>
            <a:ext cx="12502270" cy="698862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336" y="11663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Игра «Что это?»</a:t>
            </a:r>
          </a:p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используем магнитофон в различных режимных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моментах для развития неречевого слуха: шум моря,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звуки леса, ветра, дождя и т.д.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</a:extLst>
          </a:blip>
          <a:srcRect l="3447" t="1465"/>
          <a:stretch/>
        </p:blipFill>
        <p:spPr>
          <a:xfrm>
            <a:off x="6335119" y="221902"/>
            <a:ext cx="3288052" cy="18874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19337" y="1688036"/>
            <a:ext cx="66247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rgbClr val="262633"/>
              </a:solidFill>
              <a:latin typeface="YS Text"/>
            </a:endParaRPr>
          </a:p>
          <a:p>
            <a:r>
              <a:rPr lang="ru-RU" b="1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Развитие </a:t>
            </a:r>
            <a:r>
              <a:rPr lang="ru-RU" b="1" dirty="0" err="1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тактильнои</a:t>
            </a:r>
            <a:r>
              <a:rPr lang="ru-RU" b="1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̆ чувствительности и осязания.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9336" y="2361735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Тактильная чувствительность является важным фактором, определяющим</a:t>
            </a:r>
            <a:r>
              <a:rPr lang="en-US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предметы и явления, дает знания о качествах предметов.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336" y="3116042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тактильного восприятия дети с нарушениями зрения постигают</a:t>
            </a:r>
          </a:p>
          <a:p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разнообразный комплекс ощущений: прикосновение, давление, движение</a:t>
            </a:r>
          </a:p>
          <a:p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(вибрация), температура, боль.</a:t>
            </a:r>
            <a:endParaRPr lang="ru-RU" b="0" i="0" dirty="0">
              <a:solidFill>
                <a:srgbClr val="2626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2174" t="4606" r="2174" b="6360"/>
          <a:stretch/>
        </p:blipFill>
        <p:spPr>
          <a:xfrm>
            <a:off x="8472264" y="2312218"/>
            <a:ext cx="3168352" cy="2016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 l="45888" t="29532" r="6033" b="22688"/>
          <a:stretch/>
        </p:blipFill>
        <p:spPr bwMode="auto">
          <a:xfrm>
            <a:off x="-96688" y="-61976"/>
            <a:ext cx="12502270" cy="698862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336" y="188640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развитии способов тактильного восприятия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предметов, акцент направлен на то, чтобы ребенок исследовал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и материалы всеми доступными ему способами. А задача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 заключается в том, чтобы увеличить количество этих способов,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ребенку новые варианты.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667" y="347569"/>
            <a:ext cx="2438614" cy="192930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9336" y="1556793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«Сухие материалы».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Исследовать сыпучие опилки. Производить с ними различные действия: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брать с ладони, пересыпать, насыпать в емкость, «рисовать» дорожки,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фигурки. Выполнить подобные упражнения с мукой, рисом, песком и т.д.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9605" t="6973" r="8749" b="3333"/>
          <a:stretch/>
        </p:blipFill>
        <p:spPr>
          <a:xfrm>
            <a:off x="7927667" y="2475517"/>
            <a:ext cx="2417412" cy="199080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9336" y="2636912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«Разные поверхности».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Используются натуральные предметы, специально подготовленные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поверхности. При соприкосновении с разными поверхностями нужно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добиваться активизации чувственного анализатора, определяя фактуру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предъявленного предмета.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Учиться видеть тактильно-кинестетические свойства предъявленных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предметов (гладкий – шершавый– колкий).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5990" y="-64311"/>
            <a:ext cx="12503980" cy="698662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3352" y="188640"/>
            <a:ext cx="10009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использовании данных игр необходимо проводить диагностику и</a:t>
            </a:r>
            <a:r>
              <a:rPr lang="en-US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 за изменениями, происходящими с ощущениями детей, фиксируя</a:t>
            </a:r>
            <a:r>
              <a:rPr lang="en-US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прогресс.</a:t>
            </a:r>
          </a:p>
          <a:p>
            <a:pPr algn="just"/>
            <a:endParaRPr lang="ru-RU" dirty="0">
              <a:solidFill>
                <a:srgbClr val="2626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2626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Также для улучшения результата и изменений возможно использование сенсорной комнаты.</a:t>
            </a:r>
            <a:endParaRPr lang="ru-RU" b="0" i="0" dirty="0">
              <a:solidFill>
                <a:srgbClr val="2626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408" y="1556792"/>
            <a:ext cx="4066771" cy="26942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9976" y="1556792"/>
            <a:ext cx="4254056" cy="269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03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038" y="-67359"/>
            <a:ext cx="12510076" cy="699271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5360" y="116633"/>
            <a:ext cx="97210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Баранова Е.Н., Николаева Л.В. Сенсорное развитие детей старшего дошкольного возраста с нарушением зрения посредством дидактических игр // Материалы МСНК "Студенческий научный форум 2022". – 2020 – № 5 – С. 29-31;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URL: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https://publish2020.scienceforum.ru/ru/article/view?id=269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https://infourok.ru/statya-ispolzovanie-didakticheskih-igr-dlya-razvitiya-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sensornoy-sferi-detey-s-narusheniyami-zreniya-3864468.html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Вартанян, И. М. Влияние занятий в сенсорной комнате на психическое и эмоциональное состояние дошкольников с нарушением зрения / И.М. Вартанян, Л.А. Машина. — Текст : непосредственный // Образование и воспитание. — 2017 — № 1.1 (11.1). — С. 5-7. —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URL:https://moluch.ru/th/4/archive/52/1766/</a:t>
            </a:r>
          </a:p>
        </p:txBody>
      </p:sp>
    </p:spTree>
    <p:extLst>
      <p:ext uri="{BB962C8B-B14F-4D97-AF65-F5344CB8AC3E}">
        <p14:creationId xmlns:p14="http://schemas.microsoft.com/office/powerpoint/2010/main" val="2067248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2"/>
          <p:cNvPicPr>
            <a:picLocks noChangeAspect="1"/>
          </p:cNvPicPr>
          <p:nvPr/>
        </p:nvPicPr>
        <p:blipFill>
          <a:blip r:embed="rId2"/>
          <a:srcRect l="45325" t="36213" r="6879" b="16450"/>
          <a:stretch/>
        </p:blipFill>
        <p:spPr bwMode="auto">
          <a:xfrm>
            <a:off x="0" y="-1"/>
            <a:ext cx="12122522" cy="6753497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Совет директоров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Arial"/>
        <a:cs typeface="Arial"/>
      </a:majorFont>
      <a:minorFont>
        <a:latin typeface="Century Gothic"/>
        <a:ea typeface="Arial"/>
        <a:cs typeface="Arial"/>
      </a:minorFont>
    </a:fontScheme>
    <a:fmtScheme name="Ion Boardroom">
      <a:fillStyleLst>
        <a:solidFill>
          <a:schemeClr val="phClr"/>
        </a:solidFill>
        <a:gradFill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TM02900722[[fn=Ион (конференц-зал)]]</Template>
  <TotalTime>355</TotalTime>
  <Words>947</Words>
  <Application>Microsoft Office PowerPoint</Application>
  <DocSecurity>0</DocSecurity>
  <PresentationFormat>Широкоэкранный</PresentationFormat>
  <Paragraphs>76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YS Text</vt:lpstr>
      <vt:lpstr>Совет директоров</vt:lpstr>
      <vt:lpstr>«Сенсорные игры для инвалидов по зрению»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Эльвира</dc:creator>
  <cp:keywords/>
  <dc:description/>
  <cp:lastModifiedBy>Admin</cp:lastModifiedBy>
  <cp:revision>33</cp:revision>
  <dcterms:created xsi:type="dcterms:W3CDTF">2022-08-27T08:14:34Z</dcterms:created>
  <dcterms:modified xsi:type="dcterms:W3CDTF">2022-12-06T10:11:21Z</dcterms:modified>
  <cp:category/>
  <dc:identifier/>
  <cp:contentStatus/>
  <dc:language/>
  <cp:version/>
</cp:coreProperties>
</file>